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9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2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3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4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04" r:id="rId6"/>
    <p:sldId id="257" r:id="rId7"/>
    <p:sldId id="258" r:id="rId8"/>
    <p:sldId id="259" r:id="rId9"/>
    <p:sldId id="260" r:id="rId10"/>
    <p:sldId id="261" r:id="rId11"/>
    <p:sldId id="262" r:id="rId12"/>
    <p:sldId id="295" r:id="rId13"/>
    <p:sldId id="296" r:id="rId14"/>
    <p:sldId id="297" r:id="rId15"/>
    <p:sldId id="298" r:id="rId16"/>
    <p:sldId id="299" r:id="rId17"/>
    <p:sldId id="300" r:id="rId18"/>
    <p:sldId id="302" r:id="rId19"/>
    <p:sldId id="301" r:id="rId20"/>
    <p:sldId id="303" r:id="rId2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Arkusz1!$F$3</c:f>
              <c:strCache>
                <c:ptCount val="1"/>
                <c:pt idx="0">
                  <c:v>Niski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Arkusz1!$E$4:$E$6</c:f>
              <c:strCache>
                <c:ptCount val="3"/>
                <c:pt idx="0">
                  <c:v>Dostęp do internetu pozwalajacego na uczestnictwo w zajęciach online</c:v>
                </c:pt>
                <c:pt idx="1">
                  <c:v>Posiadanie laptopa, tabletu</c:v>
                </c:pt>
                <c:pt idx="2">
                  <c:v>Posiadany sprzęt pomaga na pełną realizację zajęć</c:v>
                </c:pt>
              </c:strCache>
            </c:strRef>
          </c:cat>
          <c:val>
            <c:numRef>
              <c:f>Arkusz1!$F$4:$F$6</c:f>
              <c:numCache>
                <c:formatCode>General</c:formatCode>
                <c:ptCount val="3"/>
                <c:pt idx="0">
                  <c:v>60</c:v>
                </c:pt>
                <c:pt idx="1">
                  <c:v>84</c:v>
                </c:pt>
                <c:pt idx="2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EC-4B0B-8C9A-F738F234044C}"/>
            </c:ext>
          </c:extLst>
        </c:ser>
        <c:ser>
          <c:idx val="1"/>
          <c:order val="1"/>
          <c:tx>
            <c:strRef>
              <c:f>Arkusz1!$G$3</c:f>
              <c:strCache>
                <c:ptCount val="1"/>
                <c:pt idx="0">
                  <c:v>średni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Arkusz1!$E$4:$E$6</c:f>
              <c:strCache>
                <c:ptCount val="3"/>
                <c:pt idx="0">
                  <c:v>Dostęp do internetu pozwalajacego na uczestnictwo w zajęciach online</c:v>
                </c:pt>
                <c:pt idx="1">
                  <c:v>Posiadanie laptopa, tabletu</c:v>
                </c:pt>
                <c:pt idx="2">
                  <c:v>Posiadany sprzęt pomaga na pełną realizację zajęć</c:v>
                </c:pt>
              </c:strCache>
            </c:strRef>
          </c:cat>
          <c:val>
            <c:numRef>
              <c:f>Arkusz1!$G$4:$G$6</c:f>
              <c:numCache>
                <c:formatCode>General</c:formatCode>
                <c:ptCount val="3"/>
                <c:pt idx="0">
                  <c:v>76</c:v>
                </c:pt>
                <c:pt idx="1">
                  <c:v>93</c:v>
                </c:pt>
                <c:pt idx="2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EC-4B0B-8C9A-F738F234044C}"/>
            </c:ext>
          </c:extLst>
        </c:ser>
        <c:ser>
          <c:idx val="2"/>
          <c:order val="2"/>
          <c:tx>
            <c:strRef>
              <c:f>Arkusz1!$H$3</c:f>
              <c:strCache>
                <c:ptCount val="1"/>
                <c:pt idx="0">
                  <c:v>Wysoki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Arkusz1!$E$4:$E$6</c:f>
              <c:strCache>
                <c:ptCount val="3"/>
                <c:pt idx="0">
                  <c:v>Dostęp do internetu pozwalajacego na uczestnictwo w zajęciach online</c:v>
                </c:pt>
                <c:pt idx="1">
                  <c:v>Posiadanie laptopa, tabletu</c:v>
                </c:pt>
                <c:pt idx="2">
                  <c:v>Posiadany sprzęt pomaga na pełną realizację zajęć</c:v>
                </c:pt>
              </c:strCache>
            </c:strRef>
          </c:cat>
          <c:val>
            <c:numRef>
              <c:f>Arkusz1!$H$4:$H$6</c:f>
              <c:numCache>
                <c:formatCode>General</c:formatCode>
                <c:ptCount val="3"/>
                <c:pt idx="0">
                  <c:v>85</c:v>
                </c:pt>
                <c:pt idx="1">
                  <c:v>99</c:v>
                </c:pt>
                <c:pt idx="2">
                  <c:v>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EC-4B0B-8C9A-F738F23404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6281760"/>
        <c:axId val="451237120"/>
      </c:barChart>
      <c:catAx>
        <c:axId val="4562817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51237120"/>
        <c:crosses val="autoZero"/>
        <c:auto val="1"/>
        <c:lblAlgn val="ctr"/>
        <c:lblOffset val="100"/>
        <c:noMultiLvlLbl val="0"/>
      </c:catAx>
      <c:valAx>
        <c:axId val="451237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56281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'results-survey753993'!$A$226:$A$228</c:f>
              <c:strCache>
                <c:ptCount val="3"/>
                <c:pt idx="0">
                  <c:v>Pozytywnie, gdyż studenci mają więcej czasu na samodzielną pracę i studiowanie zagadnień objętych programem studiów  </c:v>
                </c:pt>
                <c:pt idx="1">
                  <c:v>Negatywnie, gdyż brak bezpośredniego kontaktu z wykładowcami uniemożliwia uzyskanie bezpośrednich  wyjaśnień </c:v>
                </c:pt>
                <c:pt idx="2">
                  <c:v>Nie ma ono żadnego wpływu, gdyż w każdej sytuacji osoby zainteresowane wiedzą będą się uczyć, chcąc najlepiej przygotować się do roli zawodowej </c:v>
                </c:pt>
              </c:strCache>
            </c:strRef>
          </c:cat>
          <c:val>
            <c:numRef>
              <c:f>'results-survey753993'!$C$226:$C$228</c:f>
              <c:numCache>
                <c:formatCode>0</c:formatCode>
                <c:ptCount val="3"/>
                <c:pt idx="0">
                  <c:v>14.018691588785</c:v>
                </c:pt>
                <c:pt idx="1">
                  <c:v>43.925233644859802</c:v>
                </c:pt>
                <c:pt idx="2">
                  <c:v>40.654205607476598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98-4D1E-8935-676C2AF20D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4752256"/>
        <c:axId val="12475379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'results-survey753993'!$A$226:$A$228</c15:sqref>
                        </c15:formulaRef>
                      </c:ext>
                    </c:extLst>
                    <c:strCache>
                      <c:ptCount val="3"/>
                      <c:pt idx="0">
                        <c:v>Pozytywnie, gdyż studenci mają więcej czasu na samodzielną pracę i studiowanie zagadnień objętych programem studiów  </c:v>
                      </c:pt>
                      <c:pt idx="1">
                        <c:v>Negatywnie, gdyż brak bezpośredniego kontaktu z wykładowcami uniemożliwia uzyskanie bezpośrednich  wyjaśnień </c:v>
                      </c:pt>
                      <c:pt idx="2">
                        <c:v>Nie ma ono żadnego wpływu, gdyż w każdej sytuacji osoby zainteresowane wiedzą będą się uczyć, chcąc najlepiej przygotować się do roli zawodowej 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'results-survey753993'!$B$226:$B$228</c15:sqref>
                        </c15:formulaRef>
                      </c:ext>
                    </c:extLst>
                    <c:numCache>
                      <c:formatCode>General</c:formatCode>
                      <c:ptCount val="3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1-D198-4D1E-8935-676C2AF20D76}"/>
                  </c:ext>
                </c:extLst>
              </c15:ser>
            </c15:filteredBarSeries>
          </c:ext>
        </c:extLst>
      </c:barChart>
      <c:catAx>
        <c:axId val="12475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24753792"/>
        <c:crosses val="autoZero"/>
        <c:auto val="1"/>
        <c:lblAlgn val="ctr"/>
        <c:lblOffset val="100"/>
        <c:noMultiLvlLbl val="0"/>
      </c:catAx>
      <c:valAx>
        <c:axId val="124753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24752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Arkusz1!$F$16</c:f>
              <c:strCache>
                <c:ptCount val="1"/>
                <c:pt idx="0">
                  <c:v>Czy liczba zadań pozwala opanować materiał?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Arkusz1!$E$17:$E$19</c:f>
              <c:strCache>
                <c:ptCount val="3"/>
                <c:pt idx="0">
                  <c:v>Zbyt mało</c:v>
                </c:pt>
                <c:pt idx="1">
                  <c:v>Tyle ile trzeba</c:v>
                </c:pt>
                <c:pt idx="2">
                  <c:v>Zbyt dużo</c:v>
                </c:pt>
              </c:strCache>
            </c:strRef>
          </c:cat>
          <c:val>
            <c:numRef>
              <c:f>Arkusz1!$F$17:$F$19</c:f>
              <c:numCache>
                <c:formatCode>General</c:formatCode>
                <c:ptCount val="3"/>
                <c:pt idx="0">
                  <c:v>7</c:v>
                </c:pt>
                <c:pt idx="1">
                  <c:v>45</c:v>
                </c:pt>
                <c:pt idx="2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8A-42E4-AD2A-332EDD57D22A}"/>
            </c:ext>
          </c:extLst>
        </c:ser>
        <c:ser>
          <c:idx val="1"/>
          <c:order val="1"/>
          <c:tx>
            <c:strRef>
              <c:f>Arkusz1!$G$16</c:f>
              <c:strCache>
                <c:ptCount val="1"/>
                <c:pt idx="0">
                  <c:v>Czy w zdalnej edukacji zadań jest?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Arkusz1!$E$17:$E$19</c:f>
              <c:strCache>
                <c:ptCount val="3"/>
                <c:pt idx="0">
                  <c:v>Zbyt mało</c:v>
                </c:pt>
                <c:pt idx="1">
                  <c:v>Tyle ile trzeba</c:v>
                </c:pt>
                <c:pt idx="2">
                  <c:v>Zbyt dużo</c:v>
                </c:pt>
              </c:strCache>
            </c:strRef>
          </c:cat>
          <c:val>
            <c:numRef>
              <c:f>Arkusz1!$G$17:$G$19</c:f>
              <c:numCache>
                <c:formatCode>General</c:formatCode>
                <c:ptCount val="3"/>
                <c:pt idx="0">
                  <c:v>2</c:v>
                </c:pt>
                <c:pt idx="1">
                  <c:v>37</c:v>
                </c:pt>
                <c:pt idx="2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68A-42E4-AD2A-332EDD57D2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8715200"/>
        <c:axId val="498516352"/>
      </c:barChart>
      <c:catAx>
        <c:axId val="458715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98516352"/>
        <c:crosses val="autoZero"/>
        <c:auto val="1"/>
        <c:lblAlgn val="ctr"/>
        <c:lblOffset val="100"/>
        <c:noMultiLvlLbl val="0"/>
      </c:catAx>
      <c:valAx>
        <c:axId val="498516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58715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Arkusz1!$E$22</c:f>
              <c:strCache>
                <c:ptCount val="1"/>
                <c:pt idx="0">
                  <c:v>Nauczyciele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Arkusz1!$F$21:$H$21</c:f>
              <c:strCache>
                <c:ptCount val="3"/>
                <c:pt idx="0">
                  <c:v>Mniej </c:v>
                </c:pt>
                <c:pt idx="1">
                  <c:v>Tyle samo</c:v>
                </c:pt>
                <c:pt idx="2">
                  <c:v>Więcej</c:v>
                </c:pt>
              </c:strCache>
            </c:strRef>
          </c:cat>
          <c:val>
            <c:numRef>
              <c:f>Arkusz1!$F$22:$H$22</c:f>
              <c:numCache>
                <c:formatCode>General</c:formatCode>
                <c:ptCount val="3"/>
                <c:pt idx="0">
                  <c:v>4</c:v>
                </c:pt>
                <c:pt idx="1">
                  <c:v>8</c:v>
                </c:pt>
                <c:pt idx="2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01-4824-887A-EC0179D19F63}"/>
            </c:ext>
          </c:extLst>
        </c:ser>
        <c:ser>
          <c:idx val="1"/>
          <c:order val="1"/>
          <c:tx>
            <c:strRef>
              <c:f>Arkusz1!$E$23</c:f>
              <c:strCache>
                <c:ptCount val="1"/>
                <c:pt idx="0">
                  <c:v>Wykładowcy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Arkusz1!$F$21:$H$21</c:f>
              <c:strCache>
                <c:ptCount val="3"/>
                <c:pt idx="0">
                  <c:v>Mniej </c:v>
                </c:pt>
                <c:pt idx="1">
                  <c:v>Tyle samo</c:v>
                </c:pt>
                <c:pt idx="2">
                  <c:v>Więcej</c:v>
                </c:pt>
              </c:strCache>
            </c:strRef>
          </c:cat>
          <c:val>
            <c:numRef>
              <c:f>Arkusz1!$F$23:$H$23</c:f>
              <c:numCache>
                <c:formatCode>General</c:formatCode>
                <c:ptCount val="3"/>
                <c:pt idx="0">
                  <c:v>1</c:v>
                </c:pt>
                <c:pt idx="1">
                  <c:v>15</c:v>
                </c:pt>
                <c:pt idx="2">
                  <c:v>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01-4824-887A-EC0179D19F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8856064"/>
        <c:axId val="450477088"/>
      </c:barChart>
      <c:catAx>
        <c:axId val="448856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50477088"/>
        <c:crosses val="autoZero"/>
        <c:auto val="1"/>
        <c:lblAlgn val="ctr"/>
        <c:lblOffset val="100"/>
        <c:noMultiLvlLbl val="0"/>
      </c:catAx>
      <c:valAx>
        <c:axId val="4504770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48856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 Tak, jak najszybciej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Arkusz1!$F$21</c:f>
              <c:strCache>
                <c:ptCount val="1"/>
                <c:pt idx="0">
                  <c:v> tak, jak najszybciej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Arkusz1!$E$22:$E$24</c:f>
              <c:strCache>
                <c:ptCount val="3"/>
                <c:pt idx="0">
                  <c:v>Nauczyciele </c:v>
                </c:pt>
                <c:pt idx="1">
                  <c:v>Uczniowie</c:v>
                </c:pt>
                <c:pt idx="2">
                  <c:v>Studenci </c:v>
                </c:pt>
              </c:strCache>
            </c:strRef>
          </c:cat>
          <c:val>
            <c:numRef>
              <c:f>Arkusz1!$F$22:$F$24</c:f>
              <c:numCache>
                <c:formatCode>General</c:formatCode>
                <c:ptCount val="3"/>
                <c:pt idx="0">
                  <c:v>72</c:v>
                </c:pt>
                <c:pt idx="1">
                  <c:v>40</c:v>
                </c:pt>
                <c:pt idx="2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2A-43EC-A945-4DDEF0488C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8872064"/>
        <c:axId val="450481664"/>
      </c:barChart>
      <c:catAx>
        <c:axId val="448872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50481664"/>
        <c:crosses val="autoZero"/>
        <c:auto val="1"/>
        <c:lblAlgn val="ctr"/>
        <c:lblOffset val="100"/>
        <c:noMultiLvlLbl val="0"/>
      </c:catAx>
      <c:valAx>
        <c:axId val="450481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48872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'results-survey753993'!$E$444</c:f>
              <c:strCache>
                <c:ptCount val="1"/>
                <c:pt idx="0">
                  <c:v>Studenci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'results-survey753993'!$D$445:$D$448</c:f>
              <c:strCache>
                <c:ptCount val="4"/>
                <c:pt idx="0">
                  <c:v>Czuje się zmęczony/a</c:v>
                </c:pt>
                <c:pt idx="1">
                  <c:v>Czuję się wyczerpany/a fizycznie</c:v>
                </c:pt>
                <c:pt idx="2">
                  <c:v>Czuję się wyczerpany/a psychicznie</c:v>
                </c:pt>
                <c:pt idx="3">
                  <c:v>Pokazywanie wizerunku online jest stresujące</c:v>
                </c:pt>
              </c:strCache>
            </c:strRef>
          </c:cat>
          <c:val>
            <c:numRef>
              <c:f>'results-survey753993'!$E$445:$E$448</c:f>
              <c:numCache>
                <c:formatCode>General</c:formatCode>
                <c:ptCount val="4"/>
                <c:pt idx="0">
                  <c:v>56</c:v>
                </c:pt>
                <c:pt idx="1">
                  <c:v>29</c:v>
                </c:pt>
                <c:pt idx="2">
                  <c:v>55</c:v>
                </c:pt>
                <c:pt idx="3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650-48D7-BDF6-79376C5DB720}"/>
            </c:ext>
          </c:extLst>
        </c:ser>
        <c:ser>
          <c:idx val="1"/>
          <c:order val="1"/>
          <c:tx>
            <c:strRef>
              <c:f>'results-survey753993'!$F$444</c:f>
              <c:strCache>
                <c:ptCount val="1"/>
                <c:pt idx="0">
                  <c:v>Wykładowcy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'results-survey753993'!$D$445:$D$448</c:f>
              <c:strCache>
                <c:ptCount val="4"/>
                <c:pt idx="0">
                  <c:v>Czuje się zmęczony/a</c:v>
                </c:pt>
                <c:pt idx="1">
                  <c:v>Czuję się wyczerpany/a fizycznie</c:v>
                </c:pt>
                <c:pt idx="2">
                  <c:v>Czuję się wyczerpany/a psychicznie</c:v>
                </c:pt>
                <c:pt idx="3">
                  <c:v>Pokazywanie wizerunku online jest stresujące</c:v>
                </c:pt>
              </c:strCache>
            </c:strRef>
          </c:cat>
          <c:val>
            <c:numRef>
              <c:f>'results-survey753993'!$F$445:$F$448</c:f>
              <c:numCache>
                <c:formatCode>General</c:formatCode>
                <c:ptCount val="4"/>
                <c:pt idx="0">
                  <c:v>57</c:v>
                </c:pt>
                <c:pt idx="1">
                  <c:v>31</c:v>
                </c:pt>
                <c:pt idx="2">
                  <c:v>38</c:v>
                </c:pt>
                <c:pt idx="3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650-48D7-BDF6-79376C5DB7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7626304"/>
        <c:axId val="475165904"/>
      </c:barChart>
      <c:catAx>
        <c:axId val="477626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75165904"/>
        <c:crosses val="autoZero"/>
        <c:auto val="1"/>
        <c:lblAlgn val="ctr"/>
        <c:lblOffset val="100"/>
        <c:noMultiLvlLbl val="0"/>
      </c:catAx>
      <c:valAx>
        <c:axId val="47516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7762630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Arkusz1!$F$8</c:f>
              <c:strCache>
                <c:ptCount val="1"/>
                <c:pt idx="0">
                  <c:v>Uniemożliwia efektywną pracę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Arkusz1!$E$9:$E$11</c:f>
              <c:strCache>
                <c:ptCount val="3"/>
                <c:pt idx="0">
                  <c:v>Dostęp do sprzętu</c:v>
                </c:pt>
                <c:pt idx="1">
                  <c:v>Dostęp internetu</c:v>
                </c:pt>
                <c:pt idx="2">
                  <c:v>Dostęp do zasobów cyfrowych</c:v>
                </c:pt>
              </c:strCache>
            </c:strRef>
          </c:cat>
          <c:val>
            <c:numRef>
              <c:f>Arkusz1!$F$9:$F$11</c:f>
              <c:numCache>
                <c:formatCode>General</c:formatCode>
                <c:ptCount val="3"/>
                <c:pt idx="0">
                  <c:v>6</c:v>
                </c:pt>
                <c:pt idx="1">
                  <c:v>5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87-462E-850B-05E4A3068AED}"/>
            </c:ext>
          </c:extLst>
        </c:ser>
        <c:ser>
          <c:idx val="1"/>
          <c:order val="1"/>
          <c:tx>
            <c:strRef>
              <c:f>Arkusz1!$G$8</c:f>
              <c:strCache>
                <c:ptCount val="1"/>
                <c:pt idx="0">
                  <c:v>Praca w podstawowym wymiarze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Arkusz1!$E$9:$E$11</c:f>
              <c:strCache>
                <c:ptCount val="3"/>
                <c:pt idx="0">
                  <c:v>Dostęp do sprzętu</c:v>
                </c:pt>
                <c:pt idx="1">
                  <c:v>Dostęp internetu</c:v>
                </c:pt>
                <c:pt idx="2">
                  <c:v>Dostęp do zasobów cyfrowych</c:v>
                </c:pt>
              </c:strCache>
            </c:strRef>
          </c:cat>
          <c:val>
            <c:numRef>
              <c:f>Arkusz1!$G$9:$G$11</c:f>
              <c:numCache>
                <c:formatCode>General</c:formatCode>
                <c:ptCount val="3"/>
                <c:pt idx="0">
                  <c:v>63</c:v>
                </c:pt>
                <c:pt idx="1">
                  <c:v>56</c:v>
                </c:pt>
                <c:pt idx="2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87-462E-850B-05E4A3068AED}"/>
            </c:ext>
          </c:extLst>
        </c:ser>
        <c:ser>
          <c:idx val="2"/>
          <c:order val="2"/>
          <c:tx>
            <c:strRef>
              <c:f>Arkusz1!$H$8</c:f>
              <c:strCache>
                <c:ptCount val="1"/>
                <c:pt idx="0">
                  <c:v>Swobodna i efektywna praca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Arkusz1!$E$9:$E$11</c:f>
              <c:strCache>
                <c:ptCount val="3"/>
                <c:pt idx="0">
                  <c:v>Dostęp do sprzętu</c:v>
                </c:pt>
                <c:pt idx="1">
                  <c:v>Dostęp internetu</c:v>
                </c:pt>
                <c:pt idx="2">
                  <c:v>Dostęp do zasobów cyfrowych</c:v>
                </c:pt>
              </c:strCache>
            </c:strRef>
          </c:cat>
          <c:val>
            <c:numRef>
              <c:f>Arkusz1!$H$9:$H$11</c:f>
              <c:numCache>
                <c:formatCode>General</c:formatCode>
                <c:ptCount val="3"/>
                <c:pt idx="0">
                  <c:v>31</c:v>
                </c:pt>
                <c:pt idx="1">
                  <c:v>39</c:v>
                </c:pt>
                <c:pt idx="2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87-462E-850B-05E4A3068A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8864864"/>
        <c:axId val="450495808"/>
      </c:barChart>
      <c:catAx>
        <c:axId val="448864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50495808"/>
        <c:crosses val="autoZero"/>
        <c:auto val="1"/>
        <c:lblAlgn val="ctr"/>
        <c:lblOffset val="100"/>
        <c:noMultiLvlLbl val="0"/>
      </c:catAx>
      <c:valAx>
        <c:axId val="450495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48864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Arkusz1!$E$14:$E$17</c:f>
              <c:strCache>
                <c:ptCount val="4"/>
                <c:pt idx="0">
                  <c:v>Techniczne</c:v>
                </c:pt>
                <c:pt idx="1">
                  <c:v>Kompetencyjne</c:v>
                </c:pt>
                <c:pt idx="2">
                  <c:v>Psychologiczne</c:v>
                </c:pt>
                <c:pt idx="3">
                  <c:v>Środowisko rodzinne</c:v>
                </c:pt>
              </c:strCache>
            </c:strRef>
          </c:cat>
          <c:val>
            <c:numRef>
              <c:f>Arkusz1!$F$14:$F$17</c:f>
              <c:numCache>
                <c:formatCode>General</c:formatCode>
                <c:ptCount val="4"/>
                <c:pt idx="0">
                  <c:v>49</c:v>
                </c:pt>
                <c:pt idx="1">
                  <c:v>14</c:v>
                </c:pt>
                <c:pt idx="2">
                  <c:v>18</c:v>
                </c:pt>
                <c:pt idx="3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62-472D-A5AE-A48B515206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5890128"/>
        <c:axId val="451236704"/>
      </c:barChart>
      <c:catAx>
        <c:axId val="455890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51236704"/>
        <c:crosses val="autoZero"/>
        <c:auto val="1"/>
        <c:lblAlgn val="ctr"/>
        <c:lblOffset val="100"/>
        <c:noMultiLvlLbl val="0"/>
      </c:catAx>
      <c:valAx>
        <c:axId val="451236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55890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'[Wykres w programie Microsoft Word]results-survey956269'!$E$18:$H$18</c:f>
              <c:strCache>
                <c:ptCount val="4"/>
                <c:pt idx="0">
                  <c:v>Czy w domu masz  odpowiednie warunki techniczne do edukacji online?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'[Wykres w programie Microsoft Word]results-survey956269'!$I$17:$J$17</c:f>
              <c:strCache>
                <c:ptCount val="2"/>
                <c:pt idx="0">
                  <c:v>Studenci </c:v>
                </c:pt>
                <c:pt idx="1">
                  <c:v>Wykładowcy</c:v>
                </c:pt>
              </c:strCache>
            </c:strRef>
          </c:cat>
          <c:val>
            <c:numRef>
              <c:f>'[Wykres w programie Microsoft Word]results-survey956269'!$I$18:$J$18</c:f>
              <c:numCache>
                <c:formatCode>General</c:formatCode>
                <c:ptCount val="2"/>
                <c:pt idx="0">
                  <c:v>98</c:v>
                </c:pt>
                <c:pt idx="1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55-4763-82D7-F193A910B2A6}"/>
            </c:ext>
          </c:extLst>
        </c:ser>
        <c:ser>
          <c:idx val="1"/>
          <c:order val="1"/>
          <c:tx>
            <c:strRef>
              <c:f>'[Wykres w programie Microsoft Word]results-survey956269'!$E$19:$H$19</c:f>
              <c:strCache>
                <c:ptCount val="4"/>
                <c:pt idx="0">
                  <c:v>Czy w domu jest pokój, w którym możesz odbywać zajęcia online w taki sposób, aby nikt Ci nie przeszkadzał?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'[Wykres w programie Microsoft Word]results-survey956269'!$I$17:$J$17</c:f>
              <c:strCache>
                <c:ptCount val="2"/>
                <c:pt idx="0">
                  <c:v>Studenci </c:v>
                </c:pt>
                <c:pt idx="1">
                  <c:v>Wykładowcy</c:v>
                </c:pt>
              </c:strCache>
            </c:strRef>
          </c:cat>
          <c:val>
            <c:numRef>
              <c:f>'[Wykres w programie Microsoft Word]results-survey956269'!$I$19:$J$19</c:f>
              <c:numCache>
                <c:formatCode>General</c:formatCode>
                <c:ptCount val="2"/>
                <c:pt idx="0">
                  <c:v>80</c:v>
                </c:pt>
                <c:pt idx="1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55-4763-82D7-F193A910B2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2354000"/>
        <c:axId val="6667600"/>
      </c:barChart>
      <c:catAx>
        <c:axId val="72354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6667600"/>
        <c:crosses val="autoZero"/>
        <c:auto val="1"/>
        <c:lblAlgn val="ctr"/>
        <c:lblOffset val="100"/>
        <c:noMultiLvlLbl val="0"/>
      </c:catAx>
      <c:valAx>
        <c:axId val="6667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72354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Arkusz1!$E$20</c:f>
              <c:strCache>
                <c:ptCount val="1"/>
                <c:pt idx="0">
                  <c:v>Tak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Arkusz1!$F$19:$G$19</c:f>
              <c:strCache>
                <c:ptCount val="2"/>
                <c:pt idx="0">
                  <c:v>Nauczyciele</c:v>
                </c:pt>
                <c:pt idx="1">
                  <c:v>Wykładowcy</c:v>
                </c:pt>
              </c:strCache>
            </c:strRef>
          </c:cat>
          <c:val>
            <c:numRef>
              <c:f>Arkusz1!$F$20:$G$20</c:f>
              <c:numCache>
                <c:formatCode>General</c:formatCode>
                <c:ptCount val="2"/>
                <c:pt idx="0">
                  <c:v>32</c:v>
                </c:pt>
                <c:pt idx="1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C8-4128-943D-1D1473EDC1CD}"/>
            </c:ext>
          </c:extLst>
        </c:ser>
        <c:ser>
          <c:idx val="1"/>
          <c:order val="1"/>
          <c:tx>
            <c:strRef>
              <c:f>Arkusz1!$E$21</c:f>
              <c:strCache>
                <c:ptCount val="1"/>
                <c:pt idx="0">
                  <c:v>Nie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l-PL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2-09C8-4128-943D-1D1473EDC1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Arkusz1!$F$19:$G$19</c:f>
              <c:strCache>
                <c:ptCount val="2"/>
                <c:pt idx="0">
                  <c:v>Nauczyciele</c:v>
                </c:pt>
                <c:pt idx="1">
                  <c:v>Wykładowcy</c:v>
                </c:pt>
              </c:strCache>
            </c:strRef>
          </c:cat>
          <c:val>
            <c:numRef>
              <c:f>Arkusz1!$F$21:$G$21</c:f>
              <c:numCache>
                <c:formatCode>General</c:formatCode>
                <c:ptCount val="2"/>
                <c:pt idx="0">
                  <c:v>68</c:v>
                </c:pt>
                <c:pt idx="1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9C8-4128-943D-1D1473EDC1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7185392"/>
        <c:axId val="505392608"/>
      </c:barChart>
      <c:catAx>
        <c:axId val="497185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05392608"/>
        <c:crosses val="autoZero"/>
        <c:auto val="1"/>
        <c:lblAlgn val="ctr"/>
        <c:lblOffset val="100"/>
        <c:noMultiLvlLbl val="0"/>
      </c:catAx>
      <c:valAx>
        <c:axId val="505392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97185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Arkusz1!$E$23:$E$27</c:f>
              <c:strCache>
                <c:ptCount val="5"/>
                <c:pt idx="0">
                  <c:v>Nauczyciele</c:v>
                </c:pt>
                <c:pt idx="1">
                  <c:v>Wykładowcy</c:v>
                </c:pt>
                <c:pt idx="2">
                  <c:v>Rodzice</c:v>
                </c:pt>
                <c:pt idx="3">
                  <c:v>Uczniowie</c:v>
                </c:pt>
                <c:pt idx="4">
                  <c:v>Studenci</c:v>
                </c:pt>
              </c:strCache>
            </c:strRef>
          </c:cat>
          <c:val>
            <c:numRef>
              <c:f>Arkusz1!$F$23:$F$27</c:f>
              <c:numCache>
                <c:formatCode>General</c:formatCode>
                <c:ptCount val="5"/>
                <c:pt idx="0">
                  <c:v>52</c:v>
                </c:pt>
                <c:pt idx="1">
                  <c:v>72</c:v>
                </c:pt>
                <c:pt idx="2">
                  <c:v>63</c:v>
                </c:pt>
                <c:pt idx="3">
                  <c:v>70</c:v>
                </c:pt>
                <c:pt idx="4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2B-4D1D-A94D-599D566136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8457728"/>
        <c:axId val="505909600"/>
      </c:barChart>
      <c:catAx>
        <c:axId val="458457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05909600"/>
        <c:crosses val="autoZero"/>
        <c:auto val="1"/>
        <c:lblAlgn val="ctr"/>
        <c:lblOffset val="100"/>
        <c:noMultiLvlLbl val="0"/>
      </c:catAx>
      <c:valAx>
        <c:axId val="505909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58457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997-4B6F-BE7A-17D204890E4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997-4B6F-BE7A-17D204890E4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997-4B6F-BE7A-17D204890E4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997-4B6F-BE7A-17D204890E4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61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997-4B6F-BE7A-17D204890E43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6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997-4B6F-BE7A-17D204890E43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5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997-4B6F-BE7A-17D204890E4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'results-survey753993'!$A$143:$A$149</c:f>
              <c:strCache>
                <c:ptCount val="7"/>
                <c:pt idx="0">
                  <c:v>Udostępnianie materiałów przygotowanych przez siebie (np. prezentacje) </c:v>
                </c:pt>
                <c:pt idx="1">
                  <c:v>Udostępnianie materiałów cyfrowych z otwartych zasobów (np. książki, artykuły w czasopismach) </c:v>
                </c:pt>
                <c:pt idx="2">
                  <c:v>Wysyłanie zakresu stron z podręcznika lub innych publikacji do opanowania  </c:v>
                </c:pt>
                <c:pt idx="3">
                  <c:v>Udzielanie konsultacji za pomocą telefonu, poczty e-mail, komunikatorów, czatów  </c:v>
                </c:pt>
                <c:pt idx="4">
                  <c:v>Prowadzenie zajęć zdalnych na żywo przez, np. Microsoft Teams </c:v>
                </c:pt>
                <c:pt idx="5">
                  <c:v>Wysyłanie nagranych materiałów video i filmików, w których tłumaczę zagadnienia  </c:v>
                </c:pt>
                <c:pt idx="6">
                  <c:v>Wysyłanie nagranych materiałów audio z wykładami, ćwiczeniami  </c:v>
                </c:pt>
              </c:strCache>
            </c:strRef>
          </c:cat>
          <c:val>
            <c:numRef>
              <c:f>'results-survey753993'!$B$143:$B$149</c:f>
              <c:numCache>
                <c:formatCode>0%</c:formatCode>
                <c:ptCount val="7"/>
                <c:pt idx="0">
                  <c:v>0.14953271028037382</c:v>
                </c:pt>
                <c:pt idx="1">
                  <c:v>2.336448598130841E-2</c:v>
                </c:pt>
                <c:pt idx="2">
                  <c:v>4.6728971962616819E-3</c:v>
                </c:pt>
                <c:pt idx="3">
                  <c:v>9.3457943925233641E-2</c:v>
                </c:pt>
                <c:pt idx="4">
                  <c:v>0.60747663551401865</c:v>
                </c:pt>
                <c:pt idx="5">
                  <c:v>6.0747663551401869E-2</c:v>
                </c:pt>
                <c:pt idx="6">
                  <c:v>5.1401869158878497E-2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997-4B6F-BE7A-17D204890E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0040064"/>
        <c:axId val="120062336"/>
      </c:barChart>
      <c:catAx>
        <c:axId val="1200400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20062336"/>
        <c:crosses val="autoZero"/>
        <c:auto val="1"/>
        <c:lblAlgn val="ctr"/>
        <c:lblOffset val="100"/>
        <c:noMultiLvlLbl val="0"/>
      </c:catAx>
      <c:valAx>
        <c:axId val="1200623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20040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Arkusz1!$F$3</c:f>
              <c:strCache>
                <c:ptCount val="1"/>
                <c:pt idx="0">
                  <c:v>Niski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Arkusz1!$E$4:$E$9</c:f>
              <c:strCache>
                <c:ptCount val="6"/>
                <c:pt idx="0">
                  <c:v>Czy ma wiedzę z przedmiotów, dzięki której może pomagać?</c:v>
                </c:pt>
                <c:pt idx="1">
                  <c:v>Czy potrafi wytłumaczyć nowe zagadnienia ?</c:v>
                </c:pt>
                <c:pt idx="2">
                  <c:v>Czy jest w stanie zachować spokój, gdy napotyka trudności?</c:v>
                </c:pt>
                <c:pt idx="3">
                  <c:v>Czy ma umiejetności techniczne potrzebne do pomocy w zdalnej edukacji?</c:v>
                </c:pt>
                <c:pt idx="4">
                  <c:v>Czy potrafi zorganizować czas nauki?</c:v>
                </c:pt>
                <c:pt idx="5">
                  <c:v>Czy potrafi skutecznie motywować do nauki?</c:v>
                </c:pt>
              </c:strCache>
            </c:strRef>
          </c:cat>
          <c:val>
            <c:numRef>
              <c:f>Arkusz1!$F$4:$F$9</c:f>
              <c:numCache>
                <c:formatCode>General</c:formatCode>
                <c:ptCount val="6"/>
                <c:pt idx="0">
                  <c:v>22</c:v>
                </c:pt>
                <c:pt idx="1">
                  <c:v>28</c:v>
                </c:pt>
                <c:pt idx="2">
                  <c:v>50</c:v>
                </c:pt>
                <c:pt idx="3">
                  <c:v>22</c:v>
                </c:pt>
                <c:pt idx="4">
                  <c:v>50</c:v>
                </c:pt>
                <c:pt idx="5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3BC-48B8-9098-1D146F5120BA}"/>
            </c:ext>
          </c:extLst>
        </c:ser>
        <c:ser>
          <c:idx val="1"/>
          <c:order val="1"/>
          <c:tx>
            <c:strRef>
              <c:f>Arkusz1!$G$3</c:f>
              <c:strCache>
                <c:ptCount val="1"/>
                <c:pt idx="0">
                  <c:v>średni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Arkusz1!$E$4:$E$9</c:f>
              <c:strCache>
                <c:ptCount val="6"/>
                <c:pt idx="0">
                  <c:v>Czy ma wiedzę z przedmiotów, dzięki której może pomagać?</c:v>
                </c:pt>
                <c:pt idx="1">
                  <c:v>Czy potrafi wytłumaczyć nowe zagadnienia ?</c:v>
                </c:pt>
                <c:pt idx="2">
                  <c:v>Czy jest w stanie zachować spokój, gdy napotyka trudności?</c:v>
                </c:pt>
                <c:pt idx="3">
                  <c:v>Czy ma umiejetności techniczne potrzebne do pomocy w zdalnej edukacji?</c:v>
                </c:pt>
                <c:pt idx="4">
                  <c:v>Czy potrafi zorganizować czas nauki?</c:v>
                </c:pt>
                <c:pt idx="5">
                  <c:v>Czy potrafi skutecznie motywować do nauki?</c:v>
                </c:pt>
              </c:strCache>
            </c:strRef>
          </c:cat>
          <c:val>
            <c:numRef>
              <c:f>Arkusz1!$G$4:$G$9</c:f>
              <c:numCache>
                <c:formatCode>General</c:formatCode>
                <c:ptCount val="6"/>
                <c:pt idx="0">
                  <c:v>44</c:v>
                </c:pt>
                <c:pt idx="1">
                  <c:v>48</c:v>
                </c:pt>
                <c:pt idx="2">
                  <c:v>51</c:v>
                </c:pt>
                <c:pt idx="3">
                  <c:v>57</c:v>
                </c:pt>
                <c:pt idx="4">
                  <c:v>70</c:v>
                </c:pt>
                <c:pt idx="5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3BC-48B8-9098-1D146F5120BA}"/>
            </c:ext>
          </c:extLst>
        </c:ser>
        <c:ser>
          <c:idx val="2"/>
          <c:order val="2"/>
          <c:tx>
            <c:strRef>
              <c:f>Arkusz1!$H$3</c:f>
              <c:strCache>
                <c:ptCount val="1"/>
                <c:pt idx="0">
                  <c:v>Wysoki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Arkusz1!$E$4:$E$9</c:f>
              <c:strCache>
                <c:ptCount val="6"/>
                <c:pt idx="0">
                  <c:v>Czy ma wiedzę z przedmiotów, dzięki której może pomagać?</c:v>
                </c:pt>
                <c:pt idx="1">
                  <c:v>Czy potrafi wytłumaczyć nowe zagadnienia ?</c:v>
                </c:pt>
                <c:pt idx="2">
                  <c:v>Czy jest w stanie zachować spokój, gdy napotyka trudności?</c:v>
                </c:pt>
                <c:pt idx="3">
                  <c:v>Czy ma umiejetności techniczne potrzebne do pomocy w zdalnej edukacji?</c:v>
                </c:pt>
                <c:pt idx="4">
                  <c:v>Czy potrafi zorganizować czas nauki?</c:v>
                </c:pt>
                <c:pt idx="5">
                  <c:v>Czy potrafi skutecznie motywować do nauki?</c:v>
                </c:pt>
              </c:strCache>
            </c:strRef>
          </c:cat>
          <c:val>
            <c:numRef>
              <c:f>Arkusz1!$H$4:$H$9</c:f>
              <c:numCache>
                <c:formatCode>General</c:formatCode>
                <c:ptCount val="6"/>
                <c:pt idx="0">
                  <c:v>75</c:v>
                </c:pt>
                <c:pt idx="1">
                  <c:v>71</c:v>
                </c:pt>
                <c:pt idx="2">
                  <c:v>71</c:v>
                </c:pt>
                <c:pt idx="3">
                  <c:v>83</c:v>
                </c:pt>
                <c:pt idx="4">
                  <c:v>76</c:v>
                </c:pt>
                <c:pt idx="5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3BC-48B8-9098-1D146F5120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58715600"/>
        <c:axId val="505388864"/>
      </c:barChart>
      <c:catAx>
        <c:axId val="458715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05388864"/>
        <c:crosses val="autoZero"/>
        <c:auto val="1"/>
        <c:lblAlgn val="ctr"/>
        <c:lblOffset val="100"/>
        <c:noMultiLvlLbl val="0"/>
      </c:catAx>
      <c:valAx>
        <c:axId val="5053888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58715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Arkusz1!$E$12</c:f>
              <c:strCache>
                <c:ptCount val="1"/>
                <c:pt idx="0">
                  <c:v>Wpływ na przygotowanie do egazaminów zewnętrznych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Arkusz1!$F$11:$I$11</c:f>
              <c:strCache>
                <c:ptCount val="4"/>
                <c:pt idx="0">
                  <c:v>Negatywny</c:v>
                </c:pt>
                <c:pt idx="1">
                  <c:v>Bez znaczenia</c:v>
                </c:pt>
                <c:pt idx="2">
                  <c:v>Pozytywny</c:v>
                </c:pt>
                <c:pt idx="3">
                  <c:v>Trudno powiedzieć</c:v>
                </c:pt>
              </c:strCache>
            </c:strRef>
          </c:cat>
          <c:val>
            <c:numRef>
              <c:f>Arkusz1!$F$12:$I$12</c:f>
              <c:numCache>
                <c:formatCode>General</c:formatCode>
                <c:ptCount val="4"/>
                <c:pt idx="0">
                  <c:v>64</c:v>
                </c:pt>
                <c:pt idx="1">
                  <c:v>11</c:v>
                </c:pt>
                <c:pt idx="2">
                  <c:v>5</c:v>
                </c:pt>
                <c:pt idx="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0D6-43E3-B821-6C18F30BDC5E}"/>
            </c:ext>
          </c:extLst>
        </c:ser>
        <c:ser>
          <c:idx val="1"/>
          <c:order val="1"/>
          <c:tx>
            <c:strRef>
              <c:f>Arkusz1!$E$13</c:f>
              <c:strCache>
                <c:ptCount val="1"/>
                <c:pt idx="0">
                  <c:v>Przygotowanie uczniów do dalszej edukacji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Arkusz1!$F$11:$I$11</c:f>
              <c:strCache>
                <c:ptCount val="4"/>
                <c:pt idx="0">
                  <c:v>Negatywny</c:v>
                </c:pt>
                <c:pt idx="1">
                  <c:v>Bez znaczenia</c:v>
                </c:pt>
                <c:pt idx="2">
                  <c:v>Pozytywny</c:v>
                </c:pt>
                <c:pt idx="3">
                  <c:v>Trudno powiedzieć</c:v>
                </c:pt>
              </c:strCache>
            </c:strRef>
          </c:cat>
          <c:val>
            <c:numRef>
              <c:f>Arkusz1!$F$13:$I$13</c:f>
              <c:numCache>
                <c:formatCode>General</c:formatCode>
                <c:ptCount val="4"/>
                <c:pt idx="0">
                  <c:v>75</c:v>
                </c:pt>
                <c:pt idx="1">
                  <c:v>17</c:v>
                </c:pt>
                <c:pt idx="2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0D6-43E3-B821-6C18F30BDC5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7183392"/>
        <c:axId val="498525504"/>
      </c:barChart>
      <c:catAx>
        <c:axId val="49718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98525504"/>
        <c:crosses val="autoZero"/>
        <c:auto val="1"/>
        <c:lblAlgn val="ctr"/>
        <c:lblOffset val="100"/>
        <c:noMultiLvlLbl val="0"/>
      </c:catAx>
      <c:valAx>
        <c:axId val="4985255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497183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DEED79-6B64-444F-ABAB-13776B33EC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FA67786-4F5F-439A-BC52-5A00A58DC0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A79E0AA-3006-4E9F-900A-4A1222D4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B7A8-C0DF-443F-BF4D-9892705489DB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49A04DD-E437-45BC-9BB2-0F3486C6E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797DCF0-2FEE-4006-A899-514EEC9B9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6646-F0F9-4BC9-9E8C-24003AC5D8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2727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500DBAA-CA8B-49CC-8F69-1D3222C19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8CF83529-9476-4CA0-9D7E-BDA541D339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CFED88B-D4A2-46B9-A617-4496B96D8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B7A8-C0DF-443F-BF4D-9892705489DB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DC666B8-CAED-47DA-B4FA-A1DD7ED6C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E3F6924-9930-482E-A380-2EC08B3F1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6646-F0F9-4BC9-9E8C-24003AC5D8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17606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D106ECED-F3FC-4631-B5C0-7FBE662D81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3555B6E-3E4A-413D-A5A2-0B2543AE78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81CED11-1C8B-4273-8193-A132B83E8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B7A8-C0DF-443F-BF4D-9892705489DB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C0265835-5EC5-4673-A383-94888E34DA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822894C-6180-45E1-8185-FFC13527C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6646-F0F9-4BC9-9E8C-24003AC5D8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044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67E14F-1EA3-4967-8E35-D4B438557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2CC0537-B05C-4144-9EE9-D02422D37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F764BBB-93BF-4205-8A8D-8E5186838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B7A8-C0DF-443F-BF4D-9892705489DB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541200F-130E-4BF3-93F2-38A1D600F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BFF995-A068-4941-BDD4-4B89C97B7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6646-F0F9-4BC9-9E8C-24003AC5D8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2908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92CAAF-7A76-47DA-98BE-4F83BDED7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5B71BE4-A1D4-4990-B8A4-A624A57A6D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7BD5BEB-1706-49E9-8807-81C9CADB3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B7A8-C0DF-443F-BF4D-9892705489DB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A31E95A-7884-43FA-893D-DD50B66FD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9A71FA8-2990-498A-8DD7-EB30EE69F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6646-F0F9-4BC9-9E8C-24003AC5D8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9821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DB1A6F1-EE13-4DBE-A582-E58DA4206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C5941A5-8E80-41CA-8CC4-7D17148D06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A06DCF4-8ABF-47B8-8142-2A98B8E2D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67424E1-9C4F-4B0A-B292-D8CCA8C51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B7A8-C0DF-443F-BF4D-9892705489DB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CFF2F05A-4D0F-4FDC-BAF7-FC6E38070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AD719BD-6835-4EEF-BC90-C69AAF82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6646-F0F9-4BC9-9E8C-24003AC5D8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7245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2C8342-EBB5-4290-B11A-37E94ADF1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F32E5701-3EB3-4204-AB46-2819BC9984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B1C1E50-372E-4A84-B9CE-12B1F27B9F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3D49B57-7E2E-4344-9AA2-D63D49FD16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7003A03-7673-4BFB-B171-5572DC8806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13964720-0FC0-4A96-ADC3-E98A7BA88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B7A8-C0DF-443F-BF4D-9892705489DB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C93B0C2-4BD6-44E1-B694-398B71186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889D3DF3-780F-4A65-A692-46EB995F8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6646-F0F9-4BC9-9E8C-24003AC5D8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95155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D824A8-15AC-4BC2-8E6A-132EB2FEBF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12D6DFC-9062-4509-949A-98F7284C0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B7A8-C0DF-443F-BF4D-9892705489DB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2B399B0-20E7-404E-A463-BBACC5BF2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667A6B87-4074-47E3-B92D-533AAA51A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6646-F0F9-4BC9-9E8C-24003AC5D8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674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BD969C86-1A02-4659-978B-A4F003FC9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B7A8-C0DF-443F-BF4D-9892705489DB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3C0FEC09-DFE4-47A9-9AF0-C5F8D1650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27874CA-4AAA-4878-8A38-784E2BF57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6646-F0F9-4BC9-9E8C-24003AC5D8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69645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BF36BCE-590C-4EB3-AFF6-29A65106E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FFCCB2D-7C5F-4C39-A05C-0AFA6E636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4F59F60-4150-42A8-8674-ED6D2F21D8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653A91D-6EA2-4B2E-80FE-690616B29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B7A8-C0DF-443F-BF4D-9892705489DB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46C7212-B331-4EB1-B928-78003B78C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5E671A8-F793-45C5-A34D-075360B53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6646-F0F9-4BC9-9E8C-24003AC5D8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9357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0F0AED0-FC82-4073-AD23-B8D7AE8DC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25391A21-5CA6-4F65-BC0D-C52C31498E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1E965D9-1AE2-48AB-841A-45DA26C138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105B125-2DAD-43FC-A52C-8797FCF69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8B7A8-C0DF-443F-BF4D-9892705489DB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8D1D9BC-EB7E-4B2E-B170-F4C7E0E3BA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1BCB07EC-92A0-4838-900F-1414514DB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E86646-F0F9-4BC9-9E8C-24003AC5D8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7986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B1A2F0A6-96D9-4CDF-92B2-4FBE72437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0CBC69C-0D9B-45C2-ACDC-A76BB41C6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A4CE6D0-72B3-4961-AD85-5CF0753686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8B7A8-C0DF-443F-BF4D-9892705489DB}" type="datetimeFigureOut">
              <a:rPr lang="pl-PL" smtClean="0"/>
              <a:t>29.10.2020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DFD3C8B-2715-4704-95D9-0726ECA22D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8C63191-D93B-4C74-8D76-32E1E3AD58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E86646-F0F9-4BC9-9E8C-24003AC5D8B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6532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cdn.edu.pl/3d-flip-book/raport-z-badania-ksztalcenie-na-odleglosc-oczami-nauczycieli-dyrektorow-szkol-uczniow-i-rodzicow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0140FE-1C42-45DD-96E3-8D55842A4E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Zdalna edukacja w Polsce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B44C4CD-1763-4705-B942-431C76C5C4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69774" y="4675464"/>
            <a:ext cx="9144000" cy="1655762"/>
          </a:xfrm>
        </p:spPr>
        <p:txBody>
          <a:bodyPr/>
          <a:lstStyle/>
          <a:p>
            <a:r>
              <a:rPr lang="pl-PL" b="1" dirty="0"/>
              <a:t>Dr hab. Piotr Długosz, prof. UP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A42C4F14-EBD2-41A9-8E8C-7B0BC78B865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0928" y="438949"/>
            <a:ext cx="2257016" cy="1263242"/>
          </a:xfrm>
          <a:prstGeom prst="rect">
            <a:avLst/>
          </a:prstGeom>
          <a:noFill/>
        </p:spPr>
      </p:pic>
      <p:pic>
        <p:nvPicPr>
          <p:cNvPr id="5" name="Obraz 4" descr="Brak dostępnego opisu zdjęcia.">
            <a:extLst>
              <a:ext uri="{FF2B5EF4-FFF2-40B4-BE49-F238E27FC236}">
                <a16:creationId xmlns:a16="http://schemas.microsoft.com/office/drawing/2014/main" id="{81581B23-09B2-435B-B8C3-FA4072ADD998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7944" y="483956"/>
            <a:ext cx="1844124" cy="1429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376671A9-E080-414A-8318-7108697C48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68" y="438950"/>
            <a:ext cx="2257015" cy="147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4853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>
            <a:extLst>
              <a:ext uri="{FF2B5EF4-FFF2-40B4-BE49-F238E27FC236}">
                <a16:creationId xmlns:a16="http://schemas.microsoft.com/office/drawing/2014/main" id="{F214476D-FDEA-417A-B1EC-566A33C50C84}"/>
              </a:ext>
            </a:extLst>
          </p:cNvPr>
          <p:cNvSpPr/>
          <p:nvPr/>
        </p:nvSpPr>
        <p:spPr>
          <a:xfrm>
            <a:off x="7737217" y="278297"/>
            <a:ext cx="1647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/>
              <a:t>Rodzice, N=494</a:t>
            </a:r>
          </a:p>
        </p:txBody>
      </p:sp>
      <p:sp>
        <p:nvSpPr>
          <p:cNvPr id="4" name="Prostokąt 3">
            <a:extLst>
              <a:ext uri="{FF2B5EF4-FFF2-40B4-BE49-F238E27FC236}">
                <a16:creationId xmlns:a16="http://schemas.microsoft.com/office/drawing/2014/main" id="{09F270D7-AAAA-4A5A-A7F2-5DD3E005DBF8}"/>
              </a:ext>
            </a:extLst>
          </p:cNvPr>
          <p:cNvSpPr/>
          <p:nvPr/>
        </p:nvSpPr>
        <p:spPr>
          <a:xfrm>
            <a:off x="848139" y="92766"/>
            <a:ext cx="5989983" cy="6493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Wsparcie dzieci przez rodziców</a:t>
            </a:r>
          </a:p>
        </p:txBody>
      </p:sp>
      <p:graphicFrame>
        <p:nvGraphicFramePr>
          <p:cNvPr id="5" name="Wykres 4">
            <a:extLst>
              <a:ext uri="{FF2B5EF4-FFF2-40B4-BE49-F238E27FC236}">
                <a16:creationId xmlns:a16="http://schemas.microsoft.com/office/drawing/2014/main" id="{9EFD4D64-AF82-4490-B908-E672E599AA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0387344"/>
              </p:ext>
            </p:extLst>
          </p:nvPr>
        </p:nvGraphicFramePr>
        <p:xfrm>
          <a:off x="1166190" y="1090612"/>
          <a:ext cx="10561983" cy="5674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3031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02A89E-DBE7-4565-88DD-151791039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1800" b="1" dirty="0"/>
              <a:t>Nauczyciele, N=316                            Wpływ zdalnej edukacji</a:t>
            </a:r>
            <a:br>
              <a:rPr lang="pl-PL" b="1" dirty="0"/>
            </a:br>
            <a:endParaRPr lang="pl-PL" dirty="0"/>
          </a:p>
        </p:txBody>
      </p:sp>
      <p:graphicFrame>
        <p:nvGraphicFramePr>
          <p:cNvPr id="3" name="Wykres 2">
            <a:extLst>
              <a:ext uri="{FF2B5EF4-FFF2-40B4-BE49-F238E27FC236}">
                <a16:creationId xmlns:a16="http://schemas.microsoft.com/office/drawing/2014/main" id="{79561E96-511A-46E8-AE9F-DA5EE11314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7108681"/>
              </p:ext>
            </p:extLst>
          </p:nvPr>
        </p:nvGraphicFramePr>
        <p:xfrm>
          <a:off x="647114" y="1097280"/>
          <a:ext cx="11099409" cy="53955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1747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>
            <a:extLst>
              <a:ext uri="{FF2B5EF4-FFF2-40B4-BE49-F238E27FC236}">
                <a16:creationId xmlns:a16="http://schemas.microsoft.com/office/drawing/2014/main" id="{5FB0C43D-367D-4777-B60C-30F4F18D28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9992132"/>
              </p:ext>
            </p:extLst>
          </p:nvPr>
        </p:nvGraphicFramePr>
        <p:xfrm>
          <a:off x="198783" y="437322"/>
          <a:ext cx="11820939" cy="62815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rostokąt 2">
            <a:extLst>
              <a:ext uri="{FF2B5EF4-FFF2-40B4-BE49-F238E27FC236}">
                <a16:creationId xmlns:a16="http://schemas.microsoft.com/office/drawing/2014/main" id="{6B3F0644-0C1B-49BE-81EF-8FE35B26632C}"/>
              </a:ext>
            </a:extLst>
          </p:cNvPr>
          <p:cNvSpPr/>
          <p:nvPr/>
        </p:nvSpPr>
        <p:spPr>
          <a:xfrm>
            <a:off x="846836" y="67990"/>
            <a:ext cx="56952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/>
              <a:t>Wykładowcy, N=218                       Wpływ zdalnej edukacji </a:t>
            </a:r>
          </a:p>
        </p:txBody>
      </p:sp>
    </p:spTree>
    <p:extLst>
      <p:ext uri="{BB962C8B-B14F-4D97-AF65-F5344CB8AC3E}">
        <p14:creationId xmlns:p14="http://schemas.microsoft.com/office/powerpoint/2010/main" val="2641142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7BCF10-3D8C-446E-8130-A50D5A280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132" y="274002"/>
            <a:ext cx="10289345" cy="422666"/>
          </a:xfrm>
        </p:spPr>
        <p:txBody>
          <a:bodyPr>
            <a:normAutofit/>
          </a:bodyPr>
          <a:lstStyle/>
          <a:p>
            <a:r>
              <a:rPr lang="pl-PL" sz="1800" b="1" dirty="0"/>
              <a:t>Uczniowie, N=505  Ocena zdalnej edukacji</a:t>
            </a:r>
          </a:p>
        </p:txBody>
      </p:sp>
      <p:graphicFrame>
        <p:nvGraphicFramePr>
          <p:cNvPr id="3" name="Wykres 2">
            <a:extLst>
              <a:ext uri="{FF2B5EF4-FFF2-40B4-BE49-F238E27FC236}">
                <a16:creationId xmlns:a16="http://schemas.microsoft.com/office/drawing/2014/main" id="{CCD75F98-5DE5-49D4-8309-316E72A718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5074542"/>
              </p:ext>
            </p:extLst>
          </p:nvPr>
        </p:nvGraphicFramePr>
        <p:xfrm>
          <a:off x="407963" y="1083213"/>
          <a:ext cx="11169748" cy="52894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62677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E90A14-CCCC-4442-8926-BFA8DFDDD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6258" y="133645"/>
            <a:ext cx="9637542" cy="1557044"/>
          </a:xfrm>
        </p:spPr>
        <p:txBody>
          <a:bodyPr>
            <a:normAutofit/>
          </a:bodyPr>
          <a:lstStyle/>
          <a:p>
            <a:r>
              <a:rPr lang="pl-PL" sz="1800" b="1" dirty="0"/>
              <a:t>Czas potrzebny na przygotowanie się do zajęć w stosunku do tradycyjnego nauczania</a:t>
            </a:r>
          </a:p>
        </p:txBody>
      </p:sp>
      <p:graphicFrame>
        <p:nvGraphicFramePr>
          <p:cNvPr id="3" name="Wykres 2">
            <a:extLst>
              <a:ext uri="{FF2B5EF4-FFF2-40B4-BE49-F238E27FC236}">
                <a16:creationId xmlns:a16="http://schemas.microsoft.com/office/drawing/2014/main" id="{04FB281B-51EA-4124-83F5-4D7B718B23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1130576"/>
              </p:ext>
            </p:extLst>
          </p:nvPr>
        </p:nvGraphicFramePr>
        <p:xfrm>
          <a:off x="838199" y="1420837"/>
          <a:ext cx="10908323" cy="53035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87795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9A13803-A974-49FA-BD87-615A66737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21140"/>
          </a:xfrm>
        </p:spPr>
        <p:txBody>
          <a:bodyPr>
            <a:normAutofit/>
          </a:bodyPr>
          <a:lstStyle/>
          <a:p>
            <a:r>
              <a:rPr lang="pl-PL" sz="1600" b="1" dirty="0"/>
              <a:t>Chęć powrotu do edukacji tradycyjnej</a:t>
            </a:r>
          </a:p>
        </p:txBody>
      </p:sp>
      <p:graphicFrame>
        <p:nvGraphicFramePr>
          <p:cNvPr id="3" name="Wykres 2">
            <a:extLst>
              <a:ext uri="{FF2B5EF4-FFF2-40B4-BE49-F238E27FC236}">
                <a16:creationId xmlns:a16="http://schemas.microsoft.com/office/drawing/2014/main" id="{1997DA65-6401-413B-8B37-C870BD9571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2839729"/>
              </p:ext>
            </p:extLst>
          </p:nvPr>
        </p:nvGraphicFramePr>
        <p:xfrm>
          <a:off x="309488" y="886266"/>
          <a:ext cx="11563643" cy="57958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58556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Wykres 2">
            <a:extLst>
              <a:ext uri="{FF2B5EF4-FFF2-40B4-BE49-F238E27FC236}">
                <a16:creationId xmlns:a16="http://schemas.microsoft.com/office/drawing/2014/main" id="{06F65E5B-B7A5-46A6-A421-BD4A9906A6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1468510"/>
              </p:ext>
            </p:extLst>
          </p:nvPr>
        </p:nvGraphicFramePr>
        <p:xfrm>
          <a:off x="239151" y="886265"/>
          <a:ext cx="11282290" cy="58380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75940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5063D07-97B4-4136-91DF-A8F68651F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9828" y="393895"/>
            <a:ext cx="10967622" cy="5695755"/>
          </a:xfrm>
        </p:spPr>
        <p:txBody>
          <a:bodyPr/>
          <a:lstStyle/>
          <a:p>
            <a:r>
              <a:rPr lang="pl-PL" dirty="0">
                <a:solidFill>
                  <a:schemeClr val="tx1"/>
                </a:solidFill>
              </a:rPr>
              <a:t>Wnioski: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Zdalna edukacja pogłębiła nierówności edukacyjne,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Zdalna edukacja negatywnie wpłynęła na poziom wiedzy i szanse edukacyjne uczniów,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Zdalna edukacji doprowadziła do zmęczenia psychicznego uczniów, nauczycieli,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dirty="0">
                <a:solidFill>
                  <a:schemeClr val="tx1"/>
                </a:solidFill>
              </a:rPr>
              <a:t>Wprowadzenie zdalnej edukacji niekorzystnie wpłynęło na uczestników systemu edukacyjnego.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96266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39DEE8C-67B5-4D5B-ACEA-9AE391695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0" y="424070"/>
            <a:ext cx="10863470" cy="5752893"/>
          </a:xfrm>
        </p:spPr>
        <p:txBody>
          <a:bodyPr/>
          <a:lstStyle/>
          <a:p>
            <a:r>
              <a:rPr lang="pl-PL" dirty="0"/>
              <a:t>Badania: </a:t>
            </a:r>
            <a:r>
              <a:rPr lang="pl-PL" dirty="0">
                <a:hlinkClick r:id="rId2"/>
              </a:rPr>
              <a:t>Kształcenie na odległość oczami nauczycieli, dyrektorów szkół, uczniów i rodziców</a:t>
            </a:r>
            <a:r>
              <a:rPr lang="pl-PL" dirty="0"/>
              <a:t> (Małopolskiego Centrum Doskonalenia Nauczycieli)</a:t>
            </a:r>
          </a:p>
          <a:p>
            <a:r>
              <a:rPr lang="pl-PL" dirty="0"/>
              <a:t>Badania studentów UP</a:t>
            </a:r>
          </a:p>
          <a:p>
            <a:r>
              <a:rPr lang="pl-PL" dirty="0"/>
              <a:t>Badania Wykładowców UP</a:t>
            </a:r>
          </a:p>
          <a:p>
            <a:r>
              <a:rPr lang="pl-PL" dirty="0"/>
              <a:t>Badania wiejskiej młodzieży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07035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0D451F-DA0A-48BC-B8D6-4AE05E1D9F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613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 </a:t>
            </a:r>
            <a:r>
              <a:rPr lang="pl-PL" sz="2700" b="1" dirty="0"/>
              <a:t>Zaplecze techniczne zdalnej edukacji</a:t>
            </a:r>
          </a:p>
        </p:txBody>
      </p:sp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1234210E-070B-4AB7-9DD5-624F8E8F70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6171695"/>
              </p:ext>
            </p:extLst>
          </p:nvPr>
        </p:nvGraphicFramePr>
        <p:xfrm>
          <a:off x="393895" y="1505244"/>
          <a:ext cx="10959905" cy="4987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265BA6F0-EBFA-4904-AF1B-1573F0CC4D93}"/>
              </a:ext>
            </a:extLst>
          </p:cNvPr>
          <p:cNvSpPr txBox="1"/>
          <p:nvPr/>
        </p:nvSpPr>
        <p:spPr>
          <a:xfrm>
            <a:off x="393896" y="984738"/>
            <a:ext cx="8961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Rodzice, N=494</a:t>
            </a:r>
          </a:p>
        </p:txBody>
      </p:sp>
    </p:spTree>
    <p:extLst>
      <p:ext uri="{BB962C8B-B14F-4D97-AF65-F5344CB8AC3E}">
        <p14:creationId xmlns:p14="http://schemas.microsoft.com/office/powerpoint/2010/main" val="2725178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>
            <a:extLst>
              <a:ext uri="{FF2B5EF4-FFF2-40B4-BE49-F238E27FC236}">
                <a16:creationId xmlns:a16="http://schemas.microsoft.com/office/drawing/2014/main" id="{657E41B7-E89F-41EC-A7B9-378C0DBFDD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2666773"/>
              </p:ext>
            </p:extLst>
          </p:nvPr>
        </p:nvGraphicFramePr>
        <p:xfrm>
          <a:off x="212035" y="1086677"/>
          <a:ext cx="11675165" cy="5565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ole tekstowe 2">
            <a:extLst>
              <a:ext uri="{FF2B5EF4-FFF2-40B4-BE49-F238E27FC236}">
                <a16:creationId xmlns:a16="http://schemas.microsoft.com/office/drawing/2014/main" id="{C999FF88-380B-444F-BCB1-34964FA87B50}"/>
              </a:ext>
            </a:extLst>
          </p:cNvPr>
          <p:cNvSpPr txBox="1"/>
          <p:nvPr/>
        </p:nvSpPr>
        <p:spPr>
          <a:xfrm>
            <a:off x="212035" y="537606"/>
            <a:ext cx="6724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Nauczyciele, N=316</a:t>
            </a:r>
          </a:p>
        </p:txBody>
      </p:sp>
    </p:spTree>
    <p:extLst>
      <p:ext uri="{BB962C8B-B14F-4D97-AF65-F5344CB8AC3E}">
        <p14:creationId xmlns:p14="http://schemas.microsoft.com/office/powerpoint/2010/main" val="2070634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>
            <a:extLst>
              <a:ext uri="{FF2B5EF4-FFF2-40B4-BE49-F238E27FC236}">
                <a16:creationId xmlns:a16="http://schemas.microsoft.com/office/drawing/2014/main" id="{17E37BA1-5744-4C76-8A15-4C0EFC226C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1098082"/>
              </p:ext>
            </p:extLst>
          </p:nvPr>
        </p:nvGraphicFramePr>
        <p:xfrm>
          <a:off x="520505" y="858129"/>
          <a:ext cx="11226018" cy="5711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pole tekstowe 4">
            <a:extLst>
              <a:ext uri="{FF2B5EF4-FFF2-40B4-BE49-F238E27FC236}">
                <a16:creationId xmlns:a16="http://schemas.microsoft.com/office/drawing/2014/main" id="{E3B61B9A-ABEB-4228-B7BD-4CF16A655A46}"/>
              </a:ext>
            </a:extLst>
          </p:cNvPr>
          <p:cNvSpPr txBox="1"/>
          <p:nvPr/>
        </p:nvSpPr>
        <p:spPr>
          <a:xfrm>
            <a:off x="212035" y="537606"/>
            <a:ext cx="67243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Nauczyciele, N=316</a:t>
            </a:r>
          </a:p>
        </p:txBody>
      </p:sp>
      <p:sp>
        <p:nvSpPr>
          <p:cNvPr id="6" name="Tytuł 1">
            <a:extLst>
              <a:ext uri="{FF2B5EF4-FFF2-40B4-BE49-F238E27FC236}">
                <a16:creationId xmlns:a16="http://schemas.microsoft.com/office/drawing/2014/main" id="{0B794EE0-D72C-40D4-BEF0-A39307DA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9613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 </a:t>
            </a:r>
            <a:r>
              <a:rPr lang="pl-PL" sz="2700" b="1" dirty="0"/>
              <a:t>Problemy mogące utrudniać zdalne nauczanie uczniom </a:t>
            </a:r>
          </a:p>
        </p:txBody>
      </p:sp>
    </p:spTree>
    <p:extLst>
      <p:ext uri="{BB962C8B-B14F-4D97-AF65-F5344CB8AC3E}">
        <p14:creationId xmlns:p14="http://schemas.microsoft.com/office/powerpoint/2010/main" val="1824615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Wykres 2">
            <a:extLst>
              <a:ext uri="{FF2B5EF4-FFF2-40B4-BE49-F238E27FC236}">
                <a16:creationId xmlns:a16="http://schemas.microsoft.com/office/drawing/2014/main" id="{DDE615AD-9512-4AC6-AFF9-02EB619F06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4238244"/>
              </p:ext>
            </p:extLst>
          </p:nvPr>
        </p:nvGraphicFramePr>
        <p:xfrm>
          <a:off x="643467" y="643467"/>
          <a:ext cx="10905066" cy="55710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rostokąt 3">
            <a:extLst>
              <a:ext uri="{FF2B5EF4-FFF2-40B4-BE49-F238E27FC236}">
                <a16:creationId xmlns:a16="http://schemas.microsoft.com/office/drawing/2014/main" id="{018C2105-72B8-4C3D-BC24-A91BE6F8A47B}"/>
              </a:ext>
            </a:extLst>
          </p:cNvPr>
          <p:cNvSpPr/>
          <p:nvPr/>
        </p:nvSpPr>
        <p:spPr>
          <a:xfrm>
            <a:off x="2672863" y="309488"/>
            <a:ext cx="2011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Studenci, N=1927</a:t>
            </a:r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1F2858AC-BE6F-43BA-92FE-63E41C5D1D3F}"/>
              </a:ext>
            </a:extLst>
          </p:cNvPr>
          <p:cNvSpPr/>
          <p:nvPr/>
        </p:nvSpPr>
        <p:spPr>
          <a:xfrm>
            <a:off x="8135239" y="309488"/>
            <a:ext cx="21229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b="1" dirty="0"/>
              <a:t>Wykładowcy, N=218</a:t>
            </a:r>
          </a:p>
        </p:txBody>
      </p:sp>
    </p:spTree>
    <p:extLst>
      <p:ext uri="{BB962C8B-B14F-4D97-AF65-F5344CB8AC3E}">
        <p14:creationId xmlns:p14="http://schemas.microsoft.com/office/powerpoint/2010/main" val="4226000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E60044-A51C-453A-A213-967CD3127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6343"/>
            <a:ext cx="10598426" cy="748057"/>
          </a:xfrm>
        </p:spPr>
        <p:txBody>
          <a:bodyPr>
            <a:normAutofit fontScale="90000"/>
          </a:bodyPr>
          <a:lstStyle/>
          <a:p>
            <a:r>
              <a:rPr lang="pl-PL" sz="4000" b="1" dirty="0"/>
              <a:t> </a:t>
            </a:r>
            <a:r>
              <a:rPr lang="pl-PL" sz="2700" b="1" dirty="0"/>
              <a:t>Warunki zdalnej edukacji </a:t>
            </a:r>
            <a:br>
              <a:rPr lang="pl-PL" sz="4000" b="1" dirty="0"/>
            </a:br>
            <a:r>
              <a:rPr lang="pl-PL" sz="2000" b="1" dirty="0"/>
              <a:t>Czy mieli doświadczenie prowadzenia zajęć zdalnych? </a:t>
            </a:r>
          </a:p>
        </p:txBody>
      </p:sp>
      <p:graphicFrame>
        <p:nvGraphicFramePr>
          <p:cNvPr id="3" name="Wykres 2">
            <a:extLst>
              <a:ext uri="{FF2B5EF4-FFF2-40B4-BE49-F238E27FC236}">
                <a16:creationId xmlns:a16="http://schemas.microsoft.com/office/drawing/2014/main" id="{49143FF5-BDF9-4E2F-9FC6-86566D68B4B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7132504"/>
              </p:ext>
            </p:extLst>
          </p:nvPr>
        </p:nvGraphicFramePr>
        <p:xfrm>
          <a:off x="702365" y="1205947"/>
          <a:ext cx="11118574" cy="54857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5876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>
            <a:extLst>
              <a:ext uri="{FF2B5EF4-FFF2-40B4-BE49-F238E27FC236}">
                <a16:creationId xmlns:a16="http://schemas.microsoft.com/office/drawing/2014/main" id="{A0689727-E802-45F1-AFA9-23DB833268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217407"/>
              </p:ext>
            </p:extLst>
          </p:nvPr>
        </p:nvGraphicFramePr>
        <p:xfrm>
          <a:off x="295423" y="649357"/>
          <a:ext cx="11549574" cy="60187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rostokąt 2">
            <a:extLst>
              <a:ext uri="{FF2B5EF4-FFF2-40B4-BE49-F238E27FC236}">
                <a16:creationId xmlns:a16="http://schemas.microsoft.com/office/drawing/2014/main" id="{A34445E5-9ABF-445F-951C-06B4B2DED666}"/>
              </a:ext>
            </a:extLst>
          </p:cNvPr>
          <p:cNvSpPr/>
          <p:nvPr/>
        </p:nvSpPr>
        <p:spPr>
          <a:xfrm>
            <a:off x="2602523" y="295422"/>
            <a:ext cx="7484012" cy="383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/>
              <a:t>Zajęcia zdalne w wersji online </a:t>
            </a:r>
          </a:p>
        </p:txBody>
      </p:sp>
    </p:spTree>
    <p:extLst>
      <p:ext uri="{BB962C8B-B14F-4D97-AF65-F5344CB8AC3E}">
        <p14:creationId xmlns:p14="http://schemas.microsoft.com/office/powerpoint/2010/main" val="2326094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>
            <a:extLst>
              <a:ext uri="{FF2B5EF4-FFF2-40B4-BE49-F238E27FC236}">
                <a16:creationId xmlns:a16="http://schemas.microsoft.com/office/drawing/2014/main" id="{96D01792-3545-41CB-A899-4A204AB245CC}"/>
              </a:ext>
            </a:extLst>
          </p:cNvPr>
          <p:cNvGraphicFramePr/>
          <p:nvPr/>
        </p:nvGraphicFramePr>
        <p:xfrm>
          <a:off x="1420837" y="520505"/>
          <a:ext cx="9340947" cy="6161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Prostokąt 2">
            <a:extLst>
              <a:ext uri="{FF2B5EF4-FFF2-40B4-BE49-F238E27FC236}">
                <a16:creationId xmlns:a16="http://schemas.microsoft.com/office/drawing/2014/main" id="{24855151-DF30-4BDE-98C8-43B50FDE2E10}"/>
              </a:ext>
            </a:extLst>
          </p:cNvPr>
          <p:cNvSpPr/>
          <p:nvPr/>
        </p:nvSpPr>
        <p:spPr>
          <a:xfrm>
            <a:off x="1195753" y="175846"/>
            <a:ext cx="9575409" cy="374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1593215" algn="l"/>
              </a:tabLst>
            </a:pPr>
            <a:r>
              <a:rPr lang="pl-PL" b="1" dirty="0">
                <a:ea typeface="Calibri" panose="020F0502020204030204" pitchFamily="34" charset="0"/>
                <a:cs typeface="Times New Roman" panose="02020603050405020304" pitchFamily="18" charset="0"/>
              </a:rPr>
              <a:t>Efektywność zajęć wg. studentów</a:t>
            </a:r>
            <a:endParaRPr lang="pl-PL" sz="16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44502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5DE03B3FC1B6C47882A48E0892ECD13" ma:contentTypeVersion="4" ma:contentTypeDescription="Utwórz nowy dokument." ma:contentTypeScope="" ma:versionID="dd122f8604f5fa9dacf9afe914c7d8f3">
  <xsd:schema xmlns:xsd="http://www.w3.org/2001/XMLSchema" xmlns:xs="http://www.w3.org/2001/XMLSchema" xmlns:p="http://schemas.microsoft.com/office/2006/metadata/properties" xmlns:ns3="2c42316a-16af-4276-bb0a-3efeedd075d2" targetNamespace="http://schemas.microsoft.com/office/2006/metadata/properties" ma:root="true" ma:fieldsID="e4c103500c1b1e1c3a334b5bd5fcc718" ns3:_="">
    <xsd:import namespace="2c42316a-16af-4276-bb0a-3efeedd075d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2316a-16af-4276-bb0a-3efeedd075d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0D5FAA-E28E-4CEF-9841-6E6A5E5775FA}">
  <ds:schemaRefs>
    <ds:schemaRef ds:uri="http://purl.org/dc/terms/"/>
    <ds:schemaRef ds:uri="http://schemas.openxmlformats.org/package/2006/metadata/core-properties"/>
    <ds:schemaRef ds:uri="2c42316a-16af-4276-bb0a-3efeedd075d2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D428C2E-BFB9-4826-815C-6A99F7837E0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DD35F3-F945-459C-9104-9FE0BAB405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2316a-16af-4276-bb0a-3efeedd075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204</Words>
  <Application>Microsoft Office PowerPoint</Application>
  <PresentationFormat>Panoramiczny</PresentationFormat>
  <Paragraphs>36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Motyw pakietu Office</vt:lpstr>
      <vt:lpstr>Zdalna edukacja w Polsce</vt:lpstr>
      <vt:lpstr>Prezentacja programu PowerPoint</vt:lpstr>
      <vt:lpstr> Zaplecze techniczne zdalnej edukacji</vt:lpstr>
      <vt:lpstr>Prezentacja programu PowerPoint</vt:lpstr>
      <vt:lpstr> Problemy mogące utrudniać zdalne nauczanie uczniom </vt:lpstr>
      <vt:lpstr>Prezentacja programu PowerPoint</vt:lpstr>
      <vt:lpstr> Warunki zdalnej edukacji  Czy mieli doświadczenie prowadzenia zajęć zdalnych? </vt:lpstr>
      <vt:lpstr>Prezentacja programu PowerPoint</vt:lpstr>
      <vt:lpstr>Prezentacja programu PowerPoint</vt:lpstr>
      <vt:lpstr>Prezentacja programu PowerPoint</vt:lpstr>
      <vt:lpstr>Nauczyciele, N=316                            Wpływ zdalnej edukacji </vt:lpstr>
      <vt:lpstr>Prezentacja programu PowerPoint</vt:lpstr>
      <vt:lpstr>Uczniowie, N=505  Ocena zdalnej edukacji</vt:lpstr>
      <vt:lpstr>Czas potrzebny na przygotowanie się do zajęć w stosunku do tradycyjnego nauczania</vt:lpstr>
      <vt:lpstr>Chęć powrotu do edukacji tradycyjnej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Zdalna edukacja w Polsce</dc:title>
  <dc:creator>Piotr Długosz</dc:creator>
  <cp:lastModifiedBy>Piotr Długosz</cp:lastModifiedBy>
  <cp:revision>9</cp:revision>
  <dcterms:created xsi:type="dcterms:W3CDTF">2020-10-29T09:30:31Z</dcterms:created>
  <dcterms:modified xsi:type="dcterms:W3CDTF">2020-10-29T16:44:34Z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0x01010025DE03B3FC1B6C47882A48E0892ECD13</vt:lpwstr>
  </property>
</Properties>
</file>